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03" r:id="rId2"/>
  </p:sldMasterIdLst>
  <p:notesMasterIdLst>
    <p:notesMasterId r:id="rId33"/>
  </p:notesMasterIdLst>
  <p:handoutMasterIdLst>
    <p:handoutMasterId r:id="rId34"/>
  </p:handoutMasterIdLst>
  <p:sldIdLst>
    <p:sldId id="269" r:id="rId3"/>
    <p:sldId id="262" r:id="rId4"/>
    <p:sldId id="391" r:id="rId5"/>
    <p:sldId id="364" r:id="rId6"/>
    <p:sldId id="346" r:id="rId7"/>
    <p:sldId id="380" r:id="rId8"/>
    <p:sldId id="379" r:id="rId9"/>
    <p:sldId id="365" r:id="rId10"/>
    <p:sldId id="383" r:id="rId11"/>
    <p:sldId id="366" r:id="rId12"/>
    <p:sldId id="356" r:id="rId13"/>
    <p:sldId id="367" r:id="rId14"/>
    <p:sldId id="355" r:id="rId15"/>
    <p:sldId id="357" r:id="rId16"/>
    <p:sldId id="370" r:id="rId17"/>
    <p:sldId id="363" r:id="rId18"/>
    <p:sldId id="335" r:id="rId19"/>
    <p:sldId id="371" r:id="rId20"/>
    <p:sldId id="372" r:id="rId21"/>
    <p:sldId id="373" r:id="rId22"/>
    <p:sldId id="374" r:id="rId23"/>
    <p:sldId id="384" r:id="rId24"/>
    <p:sldId id="385" r:id="rId25"/>
    <p:sldId id="386" r:id="rId26"/>
    <p:sldId id="387" r:id="rId27"/>
    <p:sldId id="388" r:id="rId28"/>
    <p:sldId id="389" r:id="rId29"/>
    <p:sldId id="315" r:id="rId30"/>
    <p:sldId id="316" r:id="rId31"/>
    <p:sldId id="268" r:id="rId32"/>
  </p:sldIdLst>
  <p:sldSz cx="9144000" cy="5715000" type="screen16x10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9500"/>
    <a:srgbClr val="00642D"/>
    <a:srgbClr val="1E8FB2"/>
    <a:srgbClr val="7F4001"/>
    <a:srgbClr val="00CC00"/>
    <a:srgbClr val="16BCB8"/>
    <a:srgbClr val="05C3CD"/>
    <a:srgbClr val="13AFBF"/>
    <a:srgbClr val="22BAD8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>
        <p:scale>
          <a:sx n="75" d="100"/>
          <a:sy n="75" d="100"/>
        </p:scale>
        <p:origin x="-1224" y="-210"/>
      </p:cViewPr>
      <p:guideLst>
        <p:guide orient="horz" pos="13"/>
        <p:guide pos="295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6303" tIns="48151" rIns="96303" bIns="48151" rtlCol="0"/>
          <a:lstStyle>
            <a:lvl1pPr algn="l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6303" tIns="48151" rIns="96303" bIns="48151" rtlCol="0"/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3E45D77-3F4B-4E24-8D07-1452D6CC479E}" type="datetimeFigureOut">
              <a:rPr lang="en-US"/>
              <a:pPr>
                <a:defRPr/>
              </a:pPr>
              <a:t>20/05/2019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6303" tIns="48151" rIns="96303" bIns="48151" rtlCol="0" anchor="b"/>
          <a:lstStyle>
            <a:lvl1pPr algn="l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6303" tIns="48151" rIns="96303" bIns="48151" rtlCol="0" anchor="b"/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E6C362-64F0-4366-8E11-41F7FB058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6303" tIns="48151" rIns="96303" bIns="48151" rtlCol="0"/>
          <a:lstStyle>
            <a:lvl1pPr algn="l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6303" tIns="48151" rIns="96303" bIns="48151" rtlCol="0"/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C2EFFE2-D12B-4C64-9403-400624A158B2}" type="datetimeFigureOut">
              <a:rPr lang="en-US"/>
              <a:pPr>
                <a:defRPr/>
              </a:pPr>
              <a:t>20/05/2019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19138"/>
            <a:ext cx="576262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03" tIns="48151" rIns="96303" bIns="4815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561226"/>
            <a:ext cx="5852160" cy="4320213"/>
          </a:xfrm>
          <a:prstGeom prst="rect">
            <a:avLst/>
          </a:prstGeom>
        </p:spPr>
        <p:txBody>
          <a:bodyPr vert="horz" lIns="96303" tIns="48151" rIns="96303" bIns="4815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6303" tIns="48151" rIns="96303" bIns="48151" rtlCol="0" anchor="b"/>
          <a:lstStyle>
            <a:lvl1pPr algn="l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6303" tIns="48151" rIns="96303" bIns="48151" rtlCol="0" anchor="b"/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99425BF-4952-41D6-9BBE-17033F801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0AFBEB-1F26-44E6-B840-D624481426F5}" type="slidenum">
              <a:rPr lang="en-US" smtClean="0">
                <a:latin typeface="Arial" charset="0"/>
              </a:rPr>
              <a:pPr>
                <a:defRPr/>
              </a:pPr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4142749" y="9119173"/>
            <a:ext cx="317076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3" tIns="45546" rIns="91093" bIns="45546" anchor="b"/>
          <a:lstStyle/>
          <a:p>
            <a:pPr algn="r" defTabSz="909620"/>
            <a:fld id="{D6100AC3-FB08-43DB-BB7E-9EDA561C2354}" type="slidenum">
              <a:rPr lang="en-US" sz="1200">
                <a:latin typeface="Times New Roman" pitchFamily="18" charset="0"/>
              </a:rPr>
              <a:pPr algn="r" defTabSz="909620"/>
              <a:t>28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072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4700" y="719138"/>
            <a:ext cx="5767388" cy="3603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0677" y="4564505"/>
            <a:ext cx="5853847" cy="4315293"/>
          </a:xfrm>
          <a:noFill/>
        </p:spPr>
        <p:txBody>
          <a:bodyPr wrap="square" lIns="91093" tIns="45546" rIns="91093" bIns="45546" numCol="1" anchor="t" anchorCtr="0" compatLnSpc="1">
            <a:prstTxWarp prst="textNoShape">
              <a:avLst/>
            </a:prstTxWarp>
          </a:bodyPr>
          <a:lstStyle/>
          <a:p>
            <a:pPr defTabSz="909620" eaLnBrk="1" hangingPunct="1">
              <a:spcBef>
                <a:spcPct val="0"/>
              </a:spcBef>
            </a:pPr>
            <a:endParaRPr lang="en-US" dirty="0" smtClean="0">
              <a:ea typeface="宋体" pitchFamily="2" charset="-122"/>
            </a:endParaRPr>
          </a:p>
        </p:txBody>
      </p:sp>
      <p:sp>
        <p:nvSpPr>
          <p:cNvPr id="30726" name="Slide Number Placeholder 3"/>
          <p:cNvSpPr txBox="1">
            <a:spLocks noGrp="1"/>
          </p:cNvSpPr>
          <p:nvPr/>
        </p:nvSpPr>
        <p:spPr bwMode="auto">
          <a:xfrm>
            <a:off x="4142749" y="9119173"/>
            <a:ext cx="317076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3" tIns="45546" rIns="91093" bIns="45546" anchor="b"/>
          <a:lstStyle/>
          <a:p>
            <a:pPr algn="r" defTabSz="909620"/>
            <a:fld id="{6ADD0DF3-BDED-4E8A-B716-70633D6D204D}" type="slidenum">
              <a:rPr lang="en-US" sz="1200"/>
              <a:pPr algn="r" defTabSz="909620"/>
              <a:t>28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4163EEA-552A-4EEF-8674-815852889FAF}" type="slidenum">
              <a:rPr lang="en-US" smtClean="0">
                <a:latin typeface="Arial" charset="0"/>
              </a:rPr>
              <a:pPr>
                <a:defRPr/>
              </a:pPr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4142749" y="9119173"/>
            <a:ext cx="317076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3" tIns="45546" rIns="91093" bIns="45546" anchor="b"/>
          <a:lstStyle/>
          <a:p>
            <a:pPr algn="r" defTabSz="909620"/>
            <a:fld id="{6DE5F884-8675-4CB6-A1AF-2780251ADB6A}" type="slidenum">
              <a:rPr lang="en-US" sz="1200">
                <a:latin typeface="Times New Roman" pitchFamily="18" charset="0"/>
              </a:rPr>
              <a:pPr algn="r" defTabSz="909620"/>
              <a:t>29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174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4700" y="719138"/>
            <a:ext cx="5767388" cy="3603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0677" y="4564505"/>
            <a:ext cx="5853847" cy="4315293"/>
          </a:xfrm>
          <a:noFill/>
        </p:spPr>
        <p:txBody>
          <a:bodyPr wrap="square" lIns="91093" tIns="45546" rIns="91093" bIns="45546" numCol="1" anchor="t" anchorCtr="0" compatLnSpc="1">
            <a:prstTxWarp prst="textNoShape">
              <a:avLst/>
            </a:prstTxWarp>
          </a:bodyPr>
          <a:lstStyle/>
          <a:p>
            <a:pPr defTabSz="909620" eaLnBrk="1" hangingPunct="1">
              <a:spcBef>
                <a:spcPct val="0"/>
              </a:spcBef>
            </a:pPr>
            <a:endParaRPr lang="en-US" dirty="0" smtClean="0">
              <a:ea typeface="宋体" pitchFamily="2" charset="-122"/>
            </a:endParaRPr>
          </a:p>
        </p:txBody>
      </p:sp>
      <p:sp>
        <p:nvSpPr>
          <p:cNvPr id="31750" name="Slide Number Placeholder 3"/>
          <p:cNvSpPr txBox="1">
            <a:spLocks noGrp="1"/>
          </p:cNvSpPr>
          <p:nvPr/>
        </p:nvSpPr>
        <p:spPr bwMode="auto">
          <a:xfrm>
            <a:off x="4142749" y="9119173"/>
            <a:ext cx="317076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3" tIns="45546" rIns="91093" bIns="45546" anchor="b"/>
          <a:lstStyle/>
          <a:p>
            <a:pPr algn="r" defTabSz="909620"/>
            <a:fld id="{59B711F0-D82E-4CBA-BFC0-D0D10FAB9C68}" type="slidenum">
              <a:rPr lang="en-US" sz="1200"/>
              <a:pPr algn="r" defTabSz="909620"/>
              <a:t>29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新模板\城市高尔夫\未标题-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67190"/>
            <a:ext cx="9036496" cy="56478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4099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100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EA07CAACB494bf09C6B7463F47878FC# #Picture 2"/>
          <p:cNvPicPr>
            <a:picLocks noChangeAspect="1" noChangeArrowheads="1"/>
          </p:cNvPicPr>
          <p:nvPr/>
        </p:nvPicPr>
        <p:blipFill>
          <a:blip r:embed="rId2"/>
          <a:srcRect l="63385" t="50000" r="29532"/>
          <a:stretch>
            <a:fillRect/>
          </a:stretch>
        </p:blipFill>
        <p:spPr bwMode="auto">
          <a:xfrm>
            <a:off x="5795963" y="285750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A32A9812DE504d1088A2729795CCEDD8# #Picture 2"/>
          <p:cNvPicPr>
            <a:picLocks noChangeAspect="1" noChangeArrowheads="1"/>
          </p:cNvPicPr>
          <p:nvPr/>
        </p:nvPicPr>
        <p:blipFill>
          <a:blip r:embed="rId2"/>
          <a:srcRect l="55833" t="50000" r="36615"/>
          <a:stretch>
            <a:fillRect/>
          </a:stretch>
        </p:blipFill>
        <p:spPr bwMode="auto">
          <a:xfrm>
            <a:off x="5105400" y="2857500"/>
            <a:ext cx="690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CEA913F9D5A94e76AC952E2AE1C6A752# #Picture 2"/>
          <p:cNvPicPr>
            <a:picLocks noChangeAspect="1" noChangeArrowheads="1"/>
          </p:cNvPicPr>
          <p:nvPr/>
        </p:nvPicPr>
        <p:blipFill>
          <a:blip r:embed="rId2"/>
          <a:srcRect l="55937" r="36615" b="50000"/>
          <a:stretch>
            <a:fillRect/>
          </a:stretch>
        </p:blipFill>
        <p:spPr bwMode="auto">
          <a:xfrm>
            <a:off x="5114925" y="0"/>
            <a:ext cx="6810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035FB4945FF145b4B4A1E0E921563006# #Picture 2"/>
          <p:cNvPicPr>
            <a:picLocks noChangeAspect="1" noChangeArrowheads="1"/>
          </p:cNvPicPr>
          <p:nvPr/>
        </p:nvPicPr>
        <p:blipFill>
          <a:blip r:embed="rId2"/>
          <a:srcRect l="49219" t="50000" r="43698"/>
          <a:stretch>
            <a:fillRect/>
          </a:stretch>
        </p:blipFill>
        <p:spPr bwMode="auto">
          <a:xfrm>
            <a:off x="4500563" y="285750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3B601517A97448abBA7626A1662506CF# #Picture 2"/>
          <p:cNvPicPr>
            <a:picLocks noChangeAspect="1" noChangeArrowheads="1"/>
          </p:cNvPicPr>
          <p:nvPr/>
        </p:nvPicPr>
        <p:blipFill>
          <a:blip r:embed="rId2"/>
          <a:srcRect l="49219" r="43698" b="50000"/>
          <a:stretch>
            <a:fillRect/>
          </a:stretch>
        </p:blipFill>
        <p:spPr bwMode="auto">
          <a:xfrm>
            <a:off x="4500563" y="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41CA8F8EDD3E4f7f968671DDC8FDE0C6# #Picture 2"/>
          <p:cNvPicPr>
            <a:picLocks noChangeAspect="1" noChangeArrowheads="1"/>
          </p:cNvPicPr>
          <p:nvPr/>
        </p:nvPicPr>
        <p:blipFill>
          <a:blip r:embed="rId2"/>
          <a:srcRect l="42117" t="50000" r="50781"/>
          <a:stretch>
            <a:fillRect/>
          </a:stretch>
        </p:blipFill>
        <p:spPr bwMode="auto">
          <a:xfrm>
            <a:off x="3851275" y="2857500"/>
            <a:ext cx="6492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 descr="B7C98D5BFBF44ee28FBC878A99BFF1B1# #Picture 2"/>
          <p:cNvPicPr>
            <a:picLocks noChangeAspect="1" noChangeArrowheads="1"/>
          </p:cNvPicPr>
          <p:nvPr/>
        </p:nvPicPr>
        <p:blipFill>
          <a:blip r:embed="rId2"/>
          <a:srcRect l="42117" r="50781" b="50000"/>
          <a:stretch>
            <a:fillRect/>
          </a:stretch>
        </p:blipFill>
        <p:spPr bwMode="auto">
          <a:xfrm>
            <a:off x="3851275" y="0"/>
            <a:ext cx="6492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25A9A401F1A04fa3ABF3BEB55F248D12# #Picture 2"/>
          <p:cNvPicPr>
            <a:picLocks noChangeAspect="1" noChangeArrowheads="1"/>
          </p:cNvPicPr>
          <p:nvPr/>
        </p:nvPicPr>
        <p:blipFill>
          <a:blip r:embed="rId2"/>
          <a:srcRect l="35036" t="50000" r="57883"/>
          <a:stretch>
            <a:fillRect/>
          </a:stretch>
        </p:blipFill>
        <p:spPr bwMode="auto">
          <a:xfrm>
            <a:off x="3203575" y="285750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7001BAB92F2A4094BFA76E0562429F6B# #Picture 2"/>
          <p:cNvPicPr>
            <a:picLocks noChangeAspect="1" noChangeArrowheads="1"/>
          </p:cNvPicPr>
          <p:nvPr/>
        </p:nvPicPr>
        <p:blipFill>
          <a:blip r:embed="rId2"/>
          <a:srcRect l="35036" r="57883" b="50000"/>
          <a:stretch>
            <a:fillRect/>
          </a:stretch>
        </p:blipFill>
        <p:spPr bwMode="auto">
          <a:xfrm>
            <a:off x="3203575" y="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25019556A49C464991FD51711C5CD289# #Picture 2"/>
          <p:cNvPicPr>
            <a:picLocks noChangeAspect="1" noChangeArrowheads="1"/>
          </p:cNvPicPr>
          <p:nvPr/>
        </p:nvPicPr>
        <p:blipFill>
          <a:blip r:embed="rId2"/>
          <a:srcRect l="27951" t="50000" r="64966"/>
          <a:stretch>
            <a:fillRect/>
          </a:stretch>
        </p:blipFill>
        <p:spPr bwMode="auto">
          <a:xfrm>
            <a:off x="2555875" y="285750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" descr="E9AF5587BED348efBBF14AE63EDC97D7# #Picture 2"/>
          <p:cNvPicPr>
            <a:picLocks noChangeAspect="1" noChangeArrowheads="1"/>
          </p:cNvPicPr>
          <p:nvPr/>
        </p:nvPicPr>
        <p:blipFill>
          <a:blip r:embed="rId2"/>
          <a:srcRect l="27951" r="64966" b="50000"/>
          <a:stretch>
            <a:fillRect/>
          </a:stretch>
        </p:blipFill>
        <p:spPr bwMode="auto">
          <a:xfrm>
            <a:off x="2555875" y="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" descr="98DB4F37811D4e9e9CBB40D0FFA05DA5# #Picture 2"/>
          <p:cNvPicPr>
            <a:picLocks noChangeAspect="1" noChangeArrowheads="1"/>
          </p:cNvPicPr>
          <p:nvPr/>
        </p:nvPicPr>
        <p:blipFill>
          <a:blip r:embed="rId2"/>
          <a:srcRect l="20868" t="50000" r="72049"/>
          <a:stretch>
            <a:fillRect/>
          </a:stretch>
        </p:blipFill>
        <p:spPr bwMode="auto">
          <a:xfrm>
            <a:off x="0" y="2857500"/>
            <a:ext cx="2555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" descr="CCC7CB9330AC4fee8F3F5C0788195FF8# #Picture 2"/>
          <p:cNvPicPr>
            <a:picLocks noChangeAspect="1" noChangeArrowheads="1"/>
          </p:cNvPicPr>
          <p:nvPr/>
        </p:nvPicPr>
        <p:blipFill>
          <a:blip r:embed="rId2"/>
          <a:srcRect l="20868" r="72049" b="50000"/>
          <a:stretch>
            <a:fillRect/>
          </a:stretch>
        </p:blipFill>
        <p:spPr bwMode="auto">
          <a:xfrm>
            <a:off x="1908175" y="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" descr="5DBE4B01647F449dB158A13647B12BF8# #Picture 2"/>
          <p:cNvPicPr>
            <a:picLocks noChangeAspect="1" noChangeArrowheads="1"/>
          </p:cNvPicPr>
          <p:nvPr/>
        </p:nvPicPr>
        <p:blipFill>
          <a:blip r:embed="rId2"/>
          <a:srcRect l="13766" t="50000" r="79132"/>
          <a:stretch>
            <a:fillRect/>
          </a:stretch>
        </p:blipFill>
        <p:spPr bwMode="auto">
          <a:xfrm>
            <a:off x="1258888" y="2857500"/>
            <a:ext cx="6492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" descr="C20E8CDB3BA448f2A4ABCA8DC752D227# #Picture 2"/>
          <p:cNvPicPr>
            <a:picLocks noChangeAspect="1" noChangeArrowheads="1"/>
          </p:cNvPicPr>
          <p:nvPr/>
        </p:nvPicPr>
        <p:blipFill>
          <a:blip r:embed="rId2"/>
          <a:srcRect l="13766" r="79132" b="50000"/>
          <a:stretch>
            <a:fillRect/>
          </a:stretch>
        </p:blipFill>
        <p:spPr bwMode="auto">
          <a:xfrm>
            <a:off x="1258888" y="0"/>
            <a:ext cx="6492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" descr="73768834632E4b99B937AD9CDBDF3BBC# #Picture 2"/>
          <p:cNvPicPr>
            <a:picLocks noChangeAspect="1" noChangeArrowheads="1"/>
          </p:cNvPicPr>
          <p:nvPr/>
        </p:nvPicPr>
        <p:blipFill>
          <a:blip r:embed="rId2"/>
          <a:srcRect l="6841" t="50000" r="86234"/>
          <a:stretch>
            <a:fillRect/>
          </a:stretch>
        </p:blipFill>
        <p:spPr bwMode="auto">
          <a:xfrm>
            <a:off x="625475" y="2857500"/>
            <a:ext cx="6334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" descr="4376C904009447fe8515B496DFBF307D# #Picture 2"/>
          <p:cNvPicPr>
            <a:picLocks noChangeAspect="1" noChangeArrowheads="1"/>
          </p:cNvPicPr>
          <p:nvPr/>
        </p:nvPicPr>
        <p:blipFill>
          <a:blip r:embed="rId2"/>
          <a:srcRect l="6841" r="86234" b="50000"/>
          <a:stretch>
            <a:fillRect/>
          </a:stretch>
        </p:blipFill>
        <p:spPr bwMode="auto">
          <a:xfrm>
            <a:off x="625475" y="0"/>
            <a:ext cx="6334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" descr="C045BBCE2F774cb4A50AA1CE30F406F3# #Picture 2"/>
          <p:cNvPicPr>
            <a:picLocks noChangeAspect="1" noChangeArrowheads="1"/>
          </p:cNvPicPr>
          <p:nvPr/>
        </p:nvPicPr>
        <p:blipFill>
          <a:blip r:embed="rId2"/>
          <a:srcRect t="50000" r="93159"/>
          <a:stretch>
            <a:fillRect/>
          </a:stretch>
        </p:blipFill>
        <p:spPr bwMode="auto">
          <a:xfrm>
            <a:off x="0" y="2857500"/>
            <a:ext cx="62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" descr="E7200A08537748059C339A2158BF79AC# #Picture 2"/>
          <p:cNvPicPr>
            <a:picLocks noChangeAspect="1" noChangeArrowheads="1"/>
          </p:cNvPicPr>
          <p:nvPr/>
        </p:nvPicPr>
        <p:blipFill>
          <a:blip r:embed="rId2"/>
          <a:srcRect r="93159" b="50000"/>
          <a:stretch>
            <a:fillRect/>
          </a:stretch>
        </p:blipFill>
        <p:spPr bwMode="auto">
          <a:xfrm>
            <a:off x="0" y="0"/>
            <a:ext cx="62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" descr="B75320DD47EE4dd4B2549FF90BF32743# #Picture 2"/>
          <p:cNvPicPr>
            <a:picLocks noChangeAspect="1" noChangeArrowheads="1"/>
          </p:cNvPicPr>
          <p:nvPr/>
        </p:nvPicPr>
        <p:blipFill>
          <a:blip r:embed="rId2"/>
          <a:srcRect l="91734" t="50000" r="2"/>
          <a:stretch>
            <a:fillRect/>
          </a:stretch>
        </p:blipFill>
        <p:spPr bwMode="auto">
          <a:xfrm>
            <a:off x="8388350" y="2857500"/>
            <a:ext cx="755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" descr="4783EC966EAF4cd0A4DA34A95510567A# #Picture 2"/>
          <p:cNvPicPr>
            <a:picLocks noChangeAspect="1" noChangeArrowheads="1"/>
          </p:cNvPicPr>
          <p:nvPr/>
        </p:nvPicPr>
        <p:blipFill>
          <a:blip r:embed="rId2"/>
          <a:srcRect l="91734" r="2" b="50000"/>
          <a:stretch>
            <a:fillRect/>
          </a:stretch>
        </p:blipFill>
        <p:spPr bwMode="auto">
          <a:xfrm>
            <a:off x="8388350" y="0"/>
            <a:ext cx="755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" descr="9BF9ED91D54F41a58A80B6269D2AC5B2# #Picture 2"/>
          <p:cNvPicPr>
            <a:picLocks noChangeAspect="1" noChangeArrowheads="1"/>
          </p:cNvPicPr>
          <p:nvPr/>
        </p:nvPicPr>
        <p:blipFill>
          <a:blip r:embed="rId2"/>
          <a:srcRect l="84651" t="50000" r="8266"/>
          <a:stretch>
            <a:fillRect/>
          </a:stretch>
        </p:blipFill>
        <p:spPr bwMode="auto">
          <a:xfrm>
            <a:off x="7740650" y="285750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" descr="213BE4E595DE4717A0A9E53EE8CE140C# #Picture 2"/>
          <p:cNvPicPr>
            <a:picLocks noChangeAspect="1" noChangeArrowheads="1"/>
          </p:cNvPicPr>
          <p:nvPr/>
        </p:nvPicPr>
        <p:blipFill>
          <a:blip r:embed="rId2"/>
          <a:srcRect l="77568" t="50000" r="15349"/>
          <a:stretch>
            <a:fillRect/>
          </a:stretch>
        </p:blipFill>
        <p:spPr bwMode="auto">
          <a:xfrm>
            <a:off x="7092950" y="285750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" descr="E9CEA3B968034e8bB4329FDDF4E152AC# #Picture 2"/>
          <p:cNvPicPr>
            <a:picLocks noChangeAspect="1" noChangeArrowheads="1"/>
          </p:cNvPicPr>
          <p:nvPr/>
        </p:nvPicPr>
        <p:blipFill>
          <a:blip r:embed="rId2"/>
          <a:srcRect l="77568" r="15349" b="50000"/>
          <a:stretch>
            <a:fillRect/>
          </a:stretch>
        </p:blipFill>
        <p:spPr bwMode="auto">
          <a:xfrm>
            <a:off x="7092950" y="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" descr="02CFD2ECCBFE4e1fB199816D1D64E6FB# #Picture 2"/>
          <p:cNvPicPr>
            <a:picLocks noChangeAspect="1" noChangeArrowheads="1"/>
          </p:cNvPicPr>
          <p:nvPr/>
        </p:nvPicPr>
        <p:blipFill>
          <a:blip r:embed="rId2"/>
          <a:srcRect l="69894" t="50000" r="22432"/>
          <a:stretch>
            <a:fillRect/>
          </a:stretch>
        </p:blipFill>
        <p:spPr bwMode="auto">
          <a:xfrm>
            <a:off x="6391275" y="2857500"/>
            <a:ext cx="701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" descr="3070552FBC8D4d7d8266D68C51061C44# #Picture 2"/>
          <p:cNvPicPr>
            <a:picLocks noChangeAspect="1" noChangeArrowheads="1"/>
          </p:cNvPicPr>
          <p:nvPr/>
        </p:nvPicPr>
        <p:blipFill>
          <a:blip r:embed="rId2"/>
          <a:srcRect l="69894" r="22432" b="50000"/>
          <a:stretch>
            <a:fillRect/>
          </a:stretch>
        </p:blipFill>
        <p:spPr bwMode="auto">
          <a:xfrm>
            <a:off x="6391275" y="0"/>
            <a:ext cx="701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" descr="3470DE2D13484f76A3466854E911C65E# #Picture 2"/>
          <p:cNvPicPr>
            <a:picLocks noChangeAspect="1" noChangeArrowheads="1"/>
          </p:cNvPicPr>
          <p:nvPr/>
        </p:nvPicPr>
        <p:blipFill>
          <a:blip r:embed="rId2"/>
          <a:srcRect l="63385" r="29532" b="50000"/>
          <a:stretch>
            <a:fillRect/>
          </a:stretch>
        </p:blipFill>
        <p:spPr bwMode="auto">
          <a:xfrm>
            <a:off x="5795963" y="0"/>
            <a:ext cx="64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" descr="0E76BBF8F9B64090B7595FAE358F9047# #Picture 3"/>
          <p:cNvPicPr>
            <a:picLocks noChangeAspect="1" noChangeArrowheads="1"/>
          </p:cNvPicPr>
          <p:nvPr/>
        </p:nvPicPr>
        <p:blipFill>
          <a:blip r:embed="rId3"/>
          <a:srcRect r="93021"/>
          <a:stretch>
            <a:fillRect/>
          </a:stretch>
        </p:blipFill>
        <p:spPr bwMode="auto">
          <a:xfrm>
            <a:off x="0" y="0"/>
            <a:ext cx="638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8" descr="2903C2B4B6F14014AB00244AB55C5C13# #Picture 8"/>
          <p:cNvPicPr>
            <a:picLocks noChangeAspect="1" noChangeArrowheads="1"/>
          </p:cNvPicPr>
          <p:nvPr/>
        </p:nvPicPr>
        <p:blipFill>
          <a:blip r:embed="rId4"/>
          <a:srcRect t="29333" r="20209" b="57001"/>
          <a:stretch>
            <a:fillRect/>
          </a:stretch>
        </p:blipFill>
        <p:spPr bwMode="auto">
          <a:xfrm>
            <a:off x="609600" y="1638300"/>
            <a:ext cx="7296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4" descr="994A7831E4CE4bf8A1E1729048E7F342# #Picture 4"/>
          <p:cNvPicPr>
            <a:picLocks noChangeAspect="1" noChangeArrowheads="1"/>
          </p:cNvPicPr>
          <p:nvPr/>
        </p:nvPicPr>
        <p:blipFill>
          <a:blip r:embed="rId5"/>
          <a:srcRect t="29668" r="76875" b="57333"/>
          <a:stretch>
            <a:fillRect/>
          </a:stretch>
        </p:blipFill>
        <p:spPr bwMode="auto">
          <a:xfrm>
            <a:off x="0" y="1695450"/>
            <a:ext cx="2114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-53975" y="601663"/>
            <a:ext cx="85883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FFFFFF"/>
              </a:solidFill>
              <a:latin typeface="Bookman Old Style" pitchFamily="18" charset="0"/>
            </a:endParaRPr>
          </a:p>
          <a:p>
            <a:pPr algn="ctr" eaLnBrk="0" hangingPunct="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700" b="1" dirty="0">
              <a:solidFill>
                <a:srgbClr val="FFFFFF"/>
              </a:solidFill>
              <a:latin typeface="Bookman Old Style" pitchFamily="18" charset="0"/>
            </a:endParaRPr>
          </a:p>
          <a:p>
            <a:pPr lvl="4" algn="ctr" eaLnBrk="0" hangingPunct="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FFFF00"/>
                </a:solidFill>
                <a:latin typeface="Bookman Old Style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Bookman Old Style" pitchFamily="18" charset="0"/>
              </a:rPr>
              <a:t>Dept. of School Education   </a:t>
            </a:r>
          </a:p>
          <a:p>
            <a:pPr lvl="4" algn="ctr" eaLnBrk="0" hangingPunct="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Bookman Old Style" pitchFamily="18" charset="0"/>
              </a:rPr>
              <a:t>    Govt. of Maharashtra</a:t>
            </a: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1981200" y="1790700"/>
            <a:ext cx="609600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Annual Work Plan &amp;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Budget</a:t>
            </a:r>
            <a:r>
              <a:rPr lang="mr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2019-20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5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95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AWP&amp;B\Maharashtra\photo\IMG-20190519-WA0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47900"/>
            <a:ext cx="9144000" cy="3467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477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Cooking Competition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335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Satara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Kolhapur districts in 367 clusters, cooking competitions were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organised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Block Level Officers involving teachers , SMC members and villagers to encourage preparation of different types of nutritious and delicious food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recepies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:\Oct poshan mahina\IMG-20181009-WA0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48400" y="40005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VIDYA MANDIR DINDNERLI , KOLHAPUR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28700"/>
            <a:ext cx="693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Supplementary food in drought prone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per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Hon’ble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Supreme Court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Maharashtra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has decided to provide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supplementary food like Milk, Fruits and Eggs in drought prone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areas.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E:\AWP&amp;B\Maharashtra\photo\Eggs 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5743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1905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Supplementary food in drought prone area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266700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ZPPS HANDEWADI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TAL. GEORAI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DIST. BEED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52500"/>
            <a:ext cx="7239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.Hand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Stations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Hand wash stations are established in – 26949 schools. 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Orientation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Swachch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Vidyalaya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conducted in schools and children are encouraged to wash their hands before and after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meals.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 station initiative is appreciated by JRM.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imagerId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7000"/>
            <a:ext cx="4572000" cy="2106083"/>
          </a:xfrm>
          <a:prstGeom prst="rect">
            <a:avLst/>
          </a:prstGeom>
          <a:noFill/>
        </p:spPr>
      </p:pic>
      <p:grpSp>
        <p:nvGrpSpPr>
          <p:cNvPr id="2" name="group4"/>
          <p:cNvGrpSpPr>
            <a:grpSpLocks/>
          </p:cNvGrpSpPr>
          <p:nvPr/>
        </p:nvGrpSpPr>
        <p:grpSpPr bwMode="auto">
          <a:xfrm>
            <a:off x="1" y="0"/>
            <a:ext cx="5146675" cy="2439458"/>
            <a:chOff x="0" y="0"/>
            <a:chExt cx="40520" cy="23050"/>
          </a:xfrm>
        </p:grpSpPr>
        <p:pic>
          <p:nvPicPr>
            <p:cNvPr id="96259" name="imagerId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0520" cy="6990"/>
            </a:xfrm>
            <a:prstGeom prst="rect">
              <a:avLst/>
            </a:prstGeom>
            <a:noFill/>
          </p:spPr>
        </p:pic>
        <p:pic>
          <p:nvPicPr>
            <p:cNvPr id="96260" name="imagerId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0" y="5650"/>
              <a:ext cx="31200" cy="17400"/>
            </a:xfrm>
            <a:prstGeom prst="rect">
              <a:avLst/>
            </a:prstGeom>
            <a:noFill/>
          </p:spPr>
        </p:pic>
      </p:grpSp>
      <p:pic>
        <p:nvPicPr>
          <p:cNvPr id="96262" name="imagerId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926" y="2540000"/>
            <a:ext cx="7483475" cy="270139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  <a:solidFill>
            <a:schemeClr val="bg1">
              <a:lumMod val="65000"/>
            </a:schemeClr>
          </a:solidFill>
          <a:effectLst>
            <a:softEdge rad="12700"/>
          </a:effectLst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Monitoring system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(MDM Portal)</a:t>
            </a:r>
            <a:endParaRPr lang="en-I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36195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kern="1200" dirty="0" smtClean="0">
                <a:solidFill>
                  <a:schemeClr val="tx2"/>
                </a:solidFill>
                <a:latin typeface="Baskerville Old Face" pitchFamily="18" charset="0"/>
              </a:rPr>
              <a:t>The state has developed an Automated Monitoring System (MDM Portal) under “SARAL “with the help of NIC  Pune.</a:t>
            </a:r>
            <a:endParaRPr lang="en-IN" sz="2400" b="1" kern="1200" dirty="0" smtClean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kern="1200" dirty="0" smtClean="0">
                <a:solidFill>
                  <a:schemeClr val="tx2"/>
                </a:solidFill>
                <a:latin typeface="Baskerville Old Face" pitchFamily="18" charset="0"/>
              </a:rPr>
              <a:t>Daily number of meals served by schools can be filled by three options </a:t>
            </a:r>
            <a:endParaRPr lang="en-IN" sz="2400" b="1" kern="1200" dirty="0" smtClean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400" b="1" kern="1200" dirty="0" smtClean="0">
                <a:solidFill>
                  <a:schemeClr val="tx2"/>
                </a:solidFill>
                <a:latin typeface="Baskerville Old Face" pitchFamily="18" charset="0"/>
              </a:rPr>
              <a:t>		</a:t>
            </a:r>
            <a:r>
              <a:rPr lang="en-US" sz="2400" b="1" kern="1200" dirty="0" err="1" smtClean="0">
                <a:solidFill>
                  <a:schemeClr val="tx2"/>
                </a:solidFill>
                <a:latin typeface="Baskerville Old Face" pitchFamily="18" charset="0"/>
              </a:rPr>
              <a:t>i</a:t>
            </a:r>
            <a:r>
              <a:rPr lang="en-US" sz="2400" b="1" kern="1200" dirty="0" smtClean="0">
                <a:solidFill>
                  <a:schemeClr val="tx2"/>
                </a:solidFill>
                <a:latin typeface="Baskerville Old Face" pitchFamily="18" charset="0"/>
              </a:rPr>
              <a:t>)  Mobile Application</a:t>
            </a:r>
            <a:endParaRPr lang="en-IN" sz="2400" b="1" kern="1200" dirty="0" smtClean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400" b="1" kern="1200" dirty="0" smtClean="0">
                <a:solidFill>
                  <a:schemeClr val="tx2"/>
                </a:solidFill>
                <a:latin typeface="Baskerville Old Face" pitchFamily="18" charset="0"/>
              </a:rPr>
              <a:t>		ii) Text message (SMS)</a:t>
            </a:r>
            <a:endParaRPr lang="en-IN" sz="2400" b="1" kern="1200" dirty="0" smtClean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400" b="1" kern="1200" dirty="0" smtClean="0">
                <a:solidFill>
                  <a:schemeClr val="tx2"/>
                </a:solidFill>
                <a:latin typeface="Baskerville Old Face" pitchFamily="18" charset="0"/>
              </a:rPr>
              <a:t>		iii) Website</a:t>
            </a:r>
            <a:endParaRPr lang="en-IN" sz="2400" b="1" kern="1200" dirty="0" smtClean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en-IN" sz="2400" b="1" kern="1200" dirty="0" smtClean="0">
              <a:solidFill>
                <a:schemeClr val="tx2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811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Grant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 level from State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33800" y="2247900"/>
            <a:ext cx="2895600" cy="4730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upright="1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" pitchFamily="34" charset="0"/>
                <a:ea typeface="Times New Roman"/>
                <a:cs typeface="Arial" pitchFamily="34" charset="0"/>
              </a:rPr>
              <a:t>Directorate of Primary Education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72138" y="3433763"/>
            <a:ext cx="1711325" cy="4762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upright="1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ea typeface="Times New Roman"/>
                <a:cs typeface="Arial" pitchFamily="34" charset="0"/>
              </a:rPr>
              <a:t>District Education </a:t>
            </a:r>
            <a:r>
              <a:rPr lang="en-US" sz="1050" b="1" dirty="0">
                <a:latin typeface="Arial" pitchFamily="34" charset="0"/>
                <a:ea typeface="Times New Roman"/>
                <a:cs typeface="Arial" pitchFamily="34" charset="0"/>
              </a:rPr>
              <a:t>Officer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55950" y="3036888"/>
            <a:ext cx="1858963" cy="3984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upright="1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" pitchFamily="34" charset="0"/>
                <a:ea typeface="Times New Roman"/>
                <a:cs typeface="Arial" pitchFamily="34" charset="0"/>
              </a:rPr>
              <a:t>School Management Committee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2667000" y="3602038"/>
            <a:ext cx="1219200" cy="7032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cs typeface="Times New Roman" pitchFamily="18" charset="0"/>
              </a:rPr>
              <a:t>Self Help Groups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3086100"/>
            <a:ext cx="1858963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upright="1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Rice 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payment to FCI</a:t>
            </a:r>
            <a:endParaRPr lang="en-US" sz="12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Rice  </a:t>
            </a:r>
            <a:r>
              <a:rPr lang="en-US" sz="1200" b="1" dirty="0" err="1" smtClean="0">
                <a:latin typeface="Arial" pitchFamily="34" charset="0"/>
                <a:ea typeface="Times New Roman"/>
                <a:cs typeface="Arial" pitchFamily="34" charset="0"/>
              </a:rPr>
              <a:t>Transportaion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charges to supplier</a:t>
            </a:r>
            <a:endParaRPr lang="en-US" sz="12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1000" y="3771900"/>
            <a:ext cx="1249363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upright="1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Cooking Cost 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MME</a:t>
            </a:r>
            <a:endParaRPr lang="en-US" sz="12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08637" y="4152900"/>
            <a:ext cx="1858963" cy="914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upright="1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Payment to supplier for Food Grains 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&amp; 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direct payment to c</a:t>
            </a:r>
            <a:r>
              <a:rPr lang="en-US" sz="1200" b="1" dirty="0" smtClean="0">
                <a:latin typeface="Arial" pitchFamily="34" charset="0"/>
                <a:ea typeface="Times New Roman"/>
                <a:cs typeface="Arial" pitchFamily="34" charset="0"/>
              </a:rPr>
              <a:t>ooks</a:t>
            </a:r>
            <a:endParaRPr lang="en-US" sz="12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648200" y="28567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753100" y="3048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637506" y="28194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28800" y="26289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800600" y="36187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467100" y="35052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286500" y="4038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appreciated by Joint Review Mission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 stock of food grains were maintained in all the visited schools.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E_transfer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Cooking cost to schools directly from state.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bhojan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local people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sweets, fruits, meals etc. on special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birthdays,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marriages etc. to the school children.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431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1373188"/>
            <a:ext cx="3595688" cy="3389312"/>
            <a:chOff x="0" y="0"/>
            <a:chExt cx="2754000" cy="2754000"/>
          </a:xfrm>
        </p:grpSpPr>
        <p:grpSp>
          <p:nvGrpSpPr>
            <p:cNvPr id="7190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7192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193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8" cy="2590860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 w="76200">
                <a:solidFill>
                  <a:srgbClr val="595959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191" name="Rectangle 13"/>
            <p:cNvSpPr>
              <a:spLocks noChangeArrowheads="1"/>
            </p:cNvSpPr>
            <p:nvPr/>
          </p:nvSpPr>
          <p:spPr bwMode="auto">
            <a:xfrm>
              <a:off x="397252" y="1023821"/>
              <a:ext cx="1929759" cy="1015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A9500"/>
                  </a:solidFill>
                  <a:latin typeface="Microsoft YaHei" pitchFamily="34" charset="-122"/>
                  <a:ea typeface="Microsoft YaHei" pitchFamily="34" charset="-122"/>
                </a:rPr>
                <a:t>Maharashtra State</a:t>
              </a:r>
              <a:endParaRPr lang="en-US" sz="2000" b="1">
                <a:solidFill>
                  <a:srgbClr val="FA9500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pPr algn="ctr"/>
              <a:endParaRPr lang="en-US" sz="2000" b="1">
                <a:solidFill>
                  <a:srgbClr val="FA95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5148263" y="193675"/>
            <a:ext cx="38782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</a:rPr>
              <a:t>Maharashtra State Profile 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549650" y="1390650"/>
            <a:ext cx="4371975" cy="815975"/>
            <a:chOff x="0" y="0"/>
            <a:chExt cx="4372005" cy="815523"/>
          </a:xfrm>
        </p:grpSpPr>
        <p:sp>
          <p:nvSpPr>
            <p:cNvPr id="6173" name="矩形 33"/>
            <p:cNvSpPr>
              <a:spLocks/>
            </p:cNvSpPr>
            <p:nvPr/>
          </p:nvSpPr>
          <p:spPr bwMode="auto">
            <a:xfrm>
              <a:off x="0" y="0"/>
              <a:ext cx="4372005" cy="3887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9999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ea typeface="Microsoft YaHei" pitchFamily="34" charset="-122"/>
                <a:cs typeface="Arial" charset="0"/>
              </a:endParaRPr>
            </a:p>
          </p:txBody>
        </p:sp>
        <p:sp>
          <p:nvSpPr>
            <p:cNvPr id="7188" name="TextBox 146"/>
            <p:cNvSpPr txBox="1">
              <a:spLocks noChangeArrowheads="1"/>
            </p:cNvSpPr>
            <p:nvPr/>
          </p:nvSpPr>
          <p:spPr bwMode="auto">
            <a:xfrm>
              <a:off x="192882" y="55901"/>
              <a:ext cx="1911600" cy="33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No of District </a:t>
              </a:r>
              <a:endParaRPr lang="en-US" sz="16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7189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369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36</a:t>
              </a:r>
              <a:r>
                <a:rPr lang="en-US" altLang="zh-CN" dirty="0" smtClean="0">
                  <a:solidFill>
                    <a:srgbClr val="404040"/>
                  </a:solidFill>
                </a:rPr>
                <a:t> </a:t>
              </a:r>
              <a:r>
                <a:rPr lang="en-US" altLang="zh-CN" dirty="0">
                  <a:solidFill>
                    <a:srgbClr val="002060"/>
                  </a:solidFill>
                </a:rPr>
                <a:t>Districts</a:t>
              </a:r>
              <a:endParaRPr lang="en-US" sz="14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192588" y="2555875"/>
            <a:ext cx="3729037" cy="811213"/>
            <a:chOff x="0" y="0"/>
            <a:chExt cx="3729063" cy="81064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170" name="矩形 32"/>
            <p:cNvSpPr>
              <a:spLocks/>
            </p:cNvSpPr>
            <p:nvPr/>
          </p:nvSpPr>
          <p:spPr bwMode="auto">
            <a:xfrm>
              <a:off x="0" y="0"/>
              <a:ext cx="3729063" cy="388930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  <a:cs typeface="Arial" charset="0"/>
              </a:endParaRPr>
            </a:p>
          </p:txBody>
        </p:sp>
        <p:sp>
          <p:nvSpPr>
            <p:cNvPr id="6171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1911600" cy="3385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 charset="0"/>
                </a:rPr>
                <a:t>No. of Blocks</a:t>
              </a:r>
              <a:endParaRPr lang="en-US" sz="16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 charset="0"/>
              </a:endParaRPr>
            </a:p>
          </p:txBody>
        </p:sp>
        <p:sp>
          <p:nvSpPr>
            <p:cNvPr id="6172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3693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b="1" dirty="0" smtClean="0">
                  <a:solidFill>
                    <a:srgbClr val="FF0000"/>
                  </a:solidFill>
                  <a:cs typeface="Arial" charset="0"/>
                </a:rPr>
                <a:t>407</a:t>
              </a:r>
              <a:r>
                <a:rPr lang="en-US" altLang="zh-CN" dirty="0" smtClean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altLang="zh-CN" dirty="0">
                  <a:solidFill>
                    <a:srgbClr val="002060"/>
                  </a:solidFill>
                  <a:cs typeface="Arial" charset="0"/>
                </a:rPr>
                <a:t>Blocks</a:t>
              </a:r>
              <a:endParaRPr lang="en-US" sz="14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Arial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549650" y="3730625"/>
            <a:ext cx="4371975" cy="815975"/>
            <a:chOff x="0" y="0"/>
            <a:chExt cx="4372005" cy="81426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167" name="矩形 31"/>
            <p:cNvSpPr>
              <a:spLocks/>
            </p:cNvSpPr>
            <p:nvPr/>
          </p:nvSpPr>
          <p:spPr bwMode="auto">
            <a:xfrm>
              <a:off x="0" y="0"/>
              <a:ext cx="4372005" cy="38838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  <a:cs typeface="Arial" charset="0"/>
              </a:endParaRPr>
            </a:p>
          </p:txBody>
        </p:sp>
        <p:sp>
          <p:nvSpPr>
            <p:cNvPr id="6168" name="TextBox 146"/>
            <p:cNvSpPr txBox="1">
              <a:spLocks noChangeArrowheads="1"/>
            </p:cNvSpPr>
            <p:nvPr/>
          </p:nvSpPr>
          <p:spPr bwMode="auto">
            <a:xfrm>
              <a:off x="192882" y="55900"/>
              <a:ext cx="3344687" cy="3380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 charset="0"/>
                </a:rPr>
                <a:t>No. of Municipal Corporation </a:t>
              </a:r>
              <a:endParaRPr lang="en-US" sz="16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 charset="0"/>
              </a:endParaRPr>
            </a:p>
          </p:txBody>
        </p:sp>
        <p:sp>
          <p:nvSpPr>
            <p:cNvPr id="6169" name="TextBox 146"/>
            <p:cNvSpPr txBox="1">
              <a:spLocks noChangeArrowheads="1"/>
            </p:cNvSpPr>
            <p:nvPr/>
          </p:nvSpPr>
          <p:spPr bwMode="auto">
            <a:xfrm>
              <a:off x="192089" y="445458"/>
              <a:ext cx="4032278" cy="3688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b="1">
                  <a:solidFill>
                    <a:srgbClr val="FF0000"/>
                  </a:solidFill>
                  <a:cs typeface="Arial" charset="0"/>
                </a:rPr>
                <a:t>26</a:t>
              </a:r>
              <a:r>
                <a:rPr lang="en-US" altLang="zh-CN">
                  <a:solidFill>
                    <a:srgbClr val="002060"/>
                  </a:solidFill>
                  <a:cs typeface="Arial" charset="0"/>
                </a:rPr>
                <a:t> Municipal Corporation</a:t>
              </a:r>
              <a:endParaRPr lang="en-US" sz="140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Arial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873375" y="1214438"/>
            <a:ext cx="747713" cy="741362"/>
            <a:chOff x="0" y="0"/>
            <a:chExt cx="747186" cy="740914"/>
          </a:xfrm>
          <a:solidFill>
            <a:schemeClr val="bg1">
              <a:lumMod val="65000"/>
            </a:schemeClr>
          </a:solidFill>
        </p:grpSpPr>
        <p:grpSp>
          <p:nvGrpSpPr>
            <p:cNvPr id="8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  <a:grpFill/>
          </p:grpSpPr>
          <p:sp>
            <p:nvSpPr>
              <p:cNvPr id="6165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  <a:cs typeface="Arial" charset="0"/>
                </a:endParaRPr>
              </a:p>
            </p:txBody>
          </p:sp>
          <p:sp>
            <p:nvSpPr>
              <p:cNvPr id="6166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2000">
                  <a:solidFill>
                    <a:schemeClr val="tx2"/>
                  </a:solidFill>
                  <a:ea typeface="Microsoft YaHei" pitchFamily="34" charset="-122"/>
                  <a:cs typeface="Arial" charset="0"/>
                </a:endParaRPr>
              </a:p>
            </p:txBody>
          </p:sp>
        </p:grpSp>
        <p:sp>
          <p:nvSpPr>
            <p:cNvPr id="6164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 charset="0"/>
                </a:rPr>
                <a:t>1</a:t>
              </a:r>
              <a:endParaRPr lang="zh-CN" altLang="en-US" sz="20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581400" y="2381250"/>
            <a:ext cx="747713" cy="739775"/>
            <a:chOff x="0" y="0"/>
            <a:chExt cx="747186" cy="739990"/>
          </a:xfrm>
        </p:grpSpPr>
        <p:grpSp>
          <p:nvGrpSpPr>
            <p:cNvPr id="7183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7185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7186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1" cy="719876"/>
              </a:xfrm>
              <a:prstGeom prst="ellipse">
                <a:avLst/>
              </a:prstGeom>
              <a:solidFill>
                <a:srgbClr val="7F7F7F">
                  <a:alpha val="79999"/>
                </a:srgbClr>
              </a:solidFill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7184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0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873375" y="3556000"/>
            <a:ext cx="747713" cy="739775"/>
            <a:chOff x="0" y="0"/>
            <a:chExt cx="747186" cy="740120"/>
          </a:xfrm>
        </p:grpSpPr>
        <p:grpSp>
          <p:nvGrpSpPr>
            <p:cNvPr id="7179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7181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7182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595959">
                  <a:alpha val="79999"/>
                </a:srgbClr>
              </a:solidFill>
              <a:ln w="1270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7180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2000" b="1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appreciated by Joint Review Mission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Midday meal committee involving parents and teachers in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district.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plates were available to all students in Govt. schools.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 gardens are maintained in some of the visited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(water purification)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available in some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were donated through CSR or from community members.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appreciated by Joint Review Mission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being used as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almost all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district.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 health check up of cook cum helpers, twice a year.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 is in use for furnishing information related to implementation of MDM.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8229600" cy="4800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en-US" sz="2800" dirty="0" smtClean="0"/>
              <a:t>	(Total No. of schools </a:t>
            </a:r>
            <a:r>
              <a:rPr lang="en-US" sz="2800" dirty="0" smtClean="0"/>
              <a:t>proposed</a:t>
            </a:r>
            <a:r>
              <a:rPr lang="en-US" sz="2800" dirty="0" smtClean="0"/>
              <a:t> 20000)</a:t>
            </a:r>
            <a:endParaRPr lang="en-US" sz="2800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of eggs – 50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per year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/>
              <a:t> (No. of dist. </a:t>
            </a:r>
            <a:r>
              <a:rPr lang="en-US" sz="2800" dirty="0" smtClean="0"/>
              <a:t>proposed</a:t>
            </a:r>
            <a:r>
              <a:rPr lang="en-US" sz="2800" dirty="0" smtClean="0"/>
              <a:t>  </a:t>
            </a:r>
            <a:r>
              <a:rPr lang="en-US" sz="2800" dirty="0" smtClean="0"/>
              <a:t>4, No. of children – 4.5 </a:t>
            </a:r>
            <a:r>
              <a:rPr lang="en-US" sz="2800" dirty="0" err="1" smtClean="0"/>
              <a:t>lac</a:t>
            </a:r>
            <a:r>
              <a:rPr lang="en-US" sz="2800" dirty="0" smtClean="0"/>
              <a:t>)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of millets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biscuit /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chikki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50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per year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2800" dirty="0" smtClean="0"/>
              <a:t>(No. of dist. </a:t>
            </a:r>
            <a:r>
              <a:rPr lang="en-US" sz="2800" dirty="0" smtClean="0"/>
              <a:t>proposed</a:t>
            </a:r>
            <a:r>
              <a:rPr lang="en-US" sz="2800" dirty="0" smtClean="0"/>
              <a:t> </a:t>
            </a:r>
            <a:r>
              <a:rPr lang="en-US" sz="2800" dirty="0" smtClean="0"/>
              <a:t>12, No. of children – 26.00 </a:t>
            </a:r>
            <a:r>
              <a:rPr lang="en-US" sz="2800" dirty="0" err="1" smtClean="0"/>
              <a:t>lac</a:t>
            </a:r>
            <a:r>
              <a:rPr lang="en-US" sz="2800" dirty="0" smtClean="0"/>
              <a:t>)</a:t>
            </a:r>
            <a:endParaRPr lang="en-US" dirty="0" smtClean="0"/>
          </a:p>
          <a:p>
            <a:pPr>
              <a:buFont typeface="Arial" charset="0"/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1905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innovative Interventions from 5% flexi funds 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3900"/>
            <a:ext cx="8229600" cy="37719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of Oranges – 25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per year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2800" dirty="0" smtClean="0"/>
              <a:t>(No. of dist. </a:t>
            </a:r>
            <a:r>
              <a:rPr lang="en-US" sz="2800" dirty="0" smtClean="0"/>
              <a:t>proposed</a:t>
            </a:r>
            <a:r>
              <a:rPr lang="en-US" sz="2800" dirty="0" smtClean="0"/>
              <a:t>  </a:t>
            </a:r>
            <a:r>
              <a:rPr lang="en-US" sz="2800" dirty="0" smtClean="0"/>
              <a:t>6, No. of children – 12.00 </a:t>
            </a:r>
            <a:r>
              <a:rPr lang="en-US" sz="2800" dirty="0" err="1" smtClean="0"/>
              <a:t>lac</a:t>
            </a:r>
            <a:r>
              <a:rPr lang="en-US" sz="2800" dirty="0" smtClean="0"/>
              <a:t>)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of Bananas – 30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per year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 (No. of dist. </a:t>
            </a:r>
            <a:r>
              <a:rPr lang="en-US" sz="2800" dirty="0" smtClean="0"/>
              <a:t>proposed</a:t>
            </a:r>
            <a:r>
              <a:rPr lang="en-US" sz="2800" dirty="0" smtClean="0"/>
              <a:t> </a:t>
            </a:r>
            <a:r>
              <a:rPr lang="en-US" sz="2800" dirty="0" smtClean="0"/>
              <a:t>5, No. of children – 16.50 </a:t>
            </a:r>
            <a:r>
              <a:rPr lang="en-US" sz="2800" dirty="0" err="1" smtClean="0"/>
              <a:t>lac</a:t>
            </a:r>
            <a:r>
              <a:rPr lang="en-US" sz="2800" dirty="0" smtClean="0"/>
              <a:t>)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of flavored milk powder – 25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per year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 (No. of dist. </a:t>
            </a:r>
            <a:r>
              <a:rPr lang="en-US" sz="2800" dirty="0" smtClean="0"/>
              <a:t>proposed</a:t>
            </a:r>
            <a:r>
              <a:rPr lang="en-US" sz="2800" dirty="0" smtClean="0"/>
              <a:t> </a:t>
            </a:r>
            <a:r>
              <a:rPr lang="en-US" sz="2800" dirty="0" smtClean="0"/>
              <a:t>6, No. of children – 24.50 </a:t>
            </a:r>
            <a:r>
              <a:rPr lang="en-US" sz="2800" dirty="0" err="1" smtClean="0"/>
              <a:t>lac</a:t>
            </a:r>
            <a:r>
              <a:rPr lang="en-US" sz="280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Interventions 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01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for consideration	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3771900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ea typeface="Microsoft YaHei" pitchFamily="34" charset="-122"/>
              </a:rPr>
              <a:t>1. MDM </a:t>
            </a:r>
            <a:r>
              <a:rPr lang="en-US" altLang="zh-CN" sz="2800" b="1" dirty="0" smtClean="0">
                <a:ea typeface="Microsoft YaHei" pitchFamily="34" charset="-122"/>
              </a:rPr>
              <a:t>Optional for students</a:t>
            </a:r>
            <a:endParaRPr lang="zh-CN" altLang="en-US" sz="2800" b="1" dirty="0" smtClean="0">
              <a:ea typeface="Microsoft YaHei" pitchFamily="34" charset="-122"/>
            </a:endParaRPr>
          </a:p>
          <a:p>
            <a:r>
              <a:rPr lang="en-US" sz="2800" dirty="0" smtClean="0"/>
              <a:t> Many children in metros like Mumbai bring their own </a:t>
            </a:r>
            <a:r>
              <a:rPr lang="en-US" sz="2800" dirty="0" err="1" smtClean="0"/>
              <a:t>tiffins</a:t>
            </a:r>
            <a:r>
              <a:rPr lang="en-US" sz="2800" dirty="0" smtClean="0"/>
              <a:t>/ lunch boxes</a:t>
            </a:r>
            <a:r>
              <a:rPr lang="en-US" sz="2800" b="1" dirty="0" smtClean="0"/>
              <a:t>.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Some children consume a small part of the MDM, other don’t.</a:t>
            </a:r>
          </a:p>
          <a:p>
            <a:pPr>
              <a:buNone/>
            </a:pPr>
            <a:r>
              <a:rPr lang="en-US" sz="2800" dirty="0" smtClean="0"/>
              <a:t> 2</a:t>
            </a:r>
            <a:r>
              <a:rPr lang="en-US" sz="2800" b="1" dirty="0" smtClean="0"/>
              <a:t>. Rice Quantity</a:t>
            </a:r>
          </a:p>
          <a:p>
            <a:r>
              <a:rPr lang="en-US" sz="2800" dirty="0" smtClean="0"/>
              <a:t> On average rice consumed is 50 gm &amp; 75 gm for primary &amp; upper primary students. So quantity of rice needs to be reduced.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3771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Payment to Cook cum helper</a:t>
            </a:r>
          </a:p>
          <a:p>
            <a:pPr>
              <a:buFontTx/>
              <a:buChar char="-"/>
            </a:pPr>
            <a:r>
              <a:rPr lang="en-US" dirty="0" smtClean="0"/>
              <a:t>Payment is currently made directly from the district level. It is proposed that payment be made through School / SMC.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dirty="0" smtClean="0"/>
              <a:t>Cook cum helpers honorarium </a:t>
            </a:r>
          </a:p>
          <a:p>
            <a:pPr>
              <a:buNone/>
            </a:pPr>
            <a:r>
              <a:rPr lang="en-US" dirty="0" smtClean="0"/>
              <a:t>- Currently honorarium is Rs. 1000/- per CCH per month. It needs to be increased </a:t>
            </a:r>
            <a:r>
              <a:rPr lang="en-US" dirty="0" err="1" smtClean="0"/>
              <a:t>upto</a:t>
            </a:r>
            <a:r>
              <a:rPr lang="en-US" dirty="0" smtClean="0"/>
              <a:t> Rs.2000</a:t>
            </a:r>
            <a:r>
              <a:rPr lang="en-US" dirty="0" smtClean="0"/>
              <a:t> </a:t>
            </a:r>
            <a:r>
              <a:rPr lang="en-US" dirty="0" smtClean="0"/>
              <a:t>per month.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667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..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390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</a:t>
            </a:r>
            <a:r>
              <a:rPr lang="en-US" b="1" dirty="0" smtClean="0"/>
              <a:t>. Fortification of salt and oil</a:t>
            </a:r>
          </a:p>
          <a:p>
            <a:pPr>
              <a:buFontTx/>
              <a:buChar char="-"/>
            </a:pPr>
            <a:r>
              <a:rPr lang="en-US" dirty="0" smtClean="0"/>
              <a:t>GOI has made it compulsory to supply double fortified salt (Iron + iodine) and Fortified edible oil (with </a:t>
            </a:r>
            <a:r>
              <a:rPr lang="en-US" dirty="0" err="1" smtClean="0"/>
              <a:t>Vit</a:t>
            </a:r>
            <a:r>
              <a:rPr lang="en-US" dirty="0" smtClean="0"/>
              <a:t> A &amp; D).</a:t>
            </a:r>
          </a:p>
          <a:p>
            <a:pPr>
              <a:buFontTx/>
              <a:buChar char="-"/>
            </a:pPr>
            <a:r>
              <a:rPr lang="en-US" dirty="0" smtClean="0"/>
              <a:t>This adds to cost without matching benefits.</a:t>
            </a:r>
          </a:p>
          <a:p>
            <a:pPr>
              <a:buFontTx/>
              <a:buChar char="-"/>
            </a:pPr>
            <a:r>
              <a:rPr lang="en-US" sz="2800" dirty="0" smtClean="0"/>
              <a:t>Cost variation of salt and oil as below</a:t>
            </a:r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9243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Iodized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Salt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Double Fortified Salt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Rs. 8 per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Rs. 18 per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Refined Soya Oil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Fortified Edible soya oil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Rs. 95 to 100 per </a:t>
                      </a:r>
                      <a:r>
                        <a:rPr lang="en-US" dirty="0" err="1" smtClean="0"/>
                        <a:t>ltr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Rs. 110 to 115 per ltd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2667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Issues…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proposed that iron, </a:t>
            </a:r>
            <a:r>
              <a:rPr lang="en-US" dirty="0" err="1" smtClean="0"/>
              <a:t>vit</a:t>
            </a:r>
            <a:r>
              <a:rPr lang="en-US" dirty="0" smtClean="0"/>
              <a:t> A &amp; D fortification can be  achieved more effectively and in a more cost effective manner through kitchen gardens, addition of eggs, fruits </a:t>
            </a:r>
            <a:r>
              <a:rPr lang="en-US" dirty="0" smtClean="0"/>
              <a:t>,</a:t>
            </a:r>
            <a:r>
              <a:rPr lang="en-US" dirty="0" smtClean="0"/>
              <a:t>vegetables and flavored milk powder in the diet.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382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Proposed AWP &amp; B 2019-20 (Central share)</a:t>
            </a:r>
          </a:p>
        </p:txBody>
      </p:sp>
      <p:graphicFrame>
        <p:nvGraphicFramePr>
          <p:cNvPr id="61515" name="Group 75"/>
          <p:cNvGraphicFramePr>
            <a:graphicFrameLocks noGrp="1"/>
          </p:cNvGraphicFramePr>
          <p:nvPr>
            <p:ph type="body" idx="4294967295"/>
          </p:nvPr>
        </p:nvGraphicFramePr>
        <p:xfrm>
          <a:off x="381000" y="419101"/>
          <a:ext cx="8315894" cy="5295899"/>
        </p:xfrm>
        <a:graphic>
          <a:graphicData uri="http://schemas.openxmlformats.org/drawingml/2006/table">
            <a:tbl>
              <a:tblPr/>
              <a:tblGrid>
                <a:gridCol w="3352800"/>
                <a:gridCol w="1295400"/>
                <a:gridCol w="1295400"/>
                <a:gridCol w="990600"/>
                <a:gridCol w="1381694"/>
              </a:tblGrid>
              <a:tr h="529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Item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Primary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Upper Primary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NCLP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Total 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Requirement of Food grains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  <a:cs typeface="Arial" charset="0"/>
                        </a:rPr>
                        <a:t>(In MT)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132120.44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ea typeface="+mn-ea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125167.65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ea typeface="+mn-ea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211.33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257499.42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Req. for cost of Food grains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3963.61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3755.03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6.34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7724.98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Req. of Food grains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 for drought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  <a:cs typeface="Arial" charset="0"/>
                        </a:rPr>
                        <a:t>(In MT)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17232.10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16872.70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34104.80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Req. for cost of Food grains  Drought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516.96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506.18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1023.14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Req. of Cooking Cost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34483.43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32627.03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55.08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67165.54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Req. of Cooking Cost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  Drought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4497.58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4398.16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8895.74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Req. of Transport Assistance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7495.98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7322.77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14818.75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Honorarium for CCH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10520.16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952.08</a:t>
                      </a:r>
                      <a:r>
                        <a:rPr lang="en-US" sz="1200" b="1" dirty="0" smtClean="0"/>
                        <a:t> (Drought)</a:t>
                      </a:r>
                      <a:endParaRPr lang="en-US" b="1" dirty="0"/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11472.24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MME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2658.66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6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Kitchen Devices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7394.07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6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Kitchen Repair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107.64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5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Total Central Share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121260.76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82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Proposed AWP &amp; B 2019-20 (State share)</a:t>
            </a:r>
          </a:p>
        </p:txBody>
      </p:sp>
      <p:graphicFrame>
        <p:nvGraphicFramePr>
          <p:cNvPr id="63565" name="Group 77"/>
          <p:cNvGraphicFramePr>
            <a:graphicFrameLocks noGrp="1"/>
          </p:cNvGraphicFramePr>
          <p:nvPr>
            <p:ph type="body" idx="4294967295"/>
          </p:nvPr>
        </p:nvGraphicFramePr>
        <p:xfrm>
          <a:off x="152400" y="661988"/>
          <a:ext cx="8763001" cy="4377861"/>
        </p:xfrm>
        <a:graphic>
          <a:graphicData uri="http://schemas.openxmlformats.org/drawingml/2006/table">
            <a:tbl>
              <a:tblPr/>
              <a:tblGrid>
                <a:gridCol w="2882157"/>
                <a:gridCol w="1270169"/>
                <a:gridCol w="1526535"/>
                <a:gridCol w="1499342"/>
                <a:gridCol w="1584798"/>
              </a:tblGrid>
              <a:tr h="36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Item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Primary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Upper Primary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NCLP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Total 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Requirement of Food grains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 Antiqua" pitchFamily="18" charset="0"/>
                          <a:cs typeface="Arial" charset="0"/>
                        </a:rPr>
                        <a:t>(In MT)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Requirement for cost of Food grains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Requirement of Cooking Cost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22988.95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21695.7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36.63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44721.28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Requirement of Cooking Cost For Drought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2998.39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2924.6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5922.99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Requirement of Transport Assistance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ea typeface="+mn-ea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ea typeface="+mn-ea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ea typeface="+mn-ea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I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Honorarium for cook cum helper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ea typeface="+mn-ea"/>
                          <a:cs typeface="Arial" charset="0"/>
                        </a:rPr>
                        <a:t>7013.13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634.72 (Drought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7647.85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Kitchen Devices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ea typeface="+mn-ea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4929.38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Kitchen Repair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  <a:ea typeface="+mn-ea"/>
                        <a:cs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71.76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2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Total State Share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(Rs. in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lakh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/>
                        </a:rPr>
                        <a:t>63293.26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0"/>
            <a:ext cx="7553325" cy="1485900"/>
            <a:chOff x="0" y="-1584306"/>
            <a:chExt cx="6561756" cy="546060"/>
          </a:xfrm>
        </p:grpSpPr>
        <p:sp>
          <p:nvSpPr>
            <p:cNvPr id="19496" name="AutoShape 3"/>
            <p:cNvSpPr>
              <a:spLocks noChangeArrowheads="1"/>
            </p:cNvSpPr>
            <p:nvPr/>
          </p:nvSpPr>
          <p:spPr bwMode="auto">
            <a:xfrm>
              <a:off x="0" y="-1392232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497" name="AutoShape 3"/>
            <p:cNvSpPr>
              <a:spLocks noChangeArrowheads="1"/>
            </p:cNvSpPr>
            <p:nvPr/>
          </p:nvSpPr>
          <p:spPr bwMode="auto">
            <a:xfrm>
              <a:off x="64331" y="-1584306"/>
              <a:ext cx="6433094" cy="482483"/>
            </a:xfrm>
            <a:prstGeom prst="rect">
              <a:avLst/>
            </a:prstGeom>
            <a:solidFill>
              <a:srgbClr val="007E00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19498" name="Rectangle 13"/>
            <p:cNvSpPr>
              <a:spLocks noChangeArrowheads="1"/>
            </p:cNvSpPr>
            <p:nvPr/>
          </p:nvSpPr>
          <p:spPr bwMode="auto">
            <a:xfrm>
              <a:off x="64331" y="-1470262"/>
              <a:ext cx="6433093" cy="350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Number of Schools &amp; Children During Year </a:t>
              </a:r>
              <a:r>
                <a:rPr lang="en-US" altLang="zh-CN" sz="2800" b="1" dirty="0" smtClean="0">
                  <a:solidFill>
                    <a:schemeClr val="bg1"/>
                  </a:solidFill>
                </a:rPr>
                <a:t>2019-20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Group 5"/>
          <p:cNvGraphicFramePr>
            <a:graphicFrameLocks noGrp="1"/>
          </p:cNvGraphicFramePr>
          <p:nvPr/>
        </p:nvGraphicFramePr>
        <p:xfrm>
          <a:off x="381000" y="1485900"/>
          <a:ext cx="8513416" cy="372586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84344"/>
                <a:gridCol w="1329745"/>
                <a:gridCol w="1752008"/>
                <a:gridCol w="1684344"/>
                <a:gridCol w="2062975"/>
              </a:tblGrid>
              <a:tr h="106294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of Schools</a:t>
                      </a:r>
                    </a:p>
                  </a:txBody>
                  <a:tcPr marL="90001" marR="90001" marT="97189" marB="4679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Actual Enrollment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of children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2114" marB="4679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of Working Days for 2019-20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8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46577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64.98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lakh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64.98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lakh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231 Days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0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Upper Primary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39827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42.86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lakh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42.86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lakh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NCLP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0.037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lakh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0.037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lakh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289 days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879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86547</a:t>
                      </a: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107.84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Lakh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107.84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lakh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1" marR="90001" marT="97189" marB="4679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WP&amp;B\Maharashtra\photo\IMG-20190519-WA000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13315" name="Picture 3" descr="E:\新模板\城市高尔夫\未标题-4.png"/>
          <p:cNvPicPr>
            <a:picLocks noChangeAspect="1" noChangeArrowheads="1"/>
          </p:cNvPicPr>
          <p:nvPr/>
        </p:nvPicPr>
        <p:blipFill>
          <a:blip r:embed="rId3"/>
          <a:srcRect r="93021"/>
          <a:stretch>
            <a:fillRect/>
          </a:stretch>
        </p:blipFill>
        <p:spPr bwMode="auto">
          <a:xfrm>
            <a:off x="0" y="0"/>
            <a:ext cx="638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Box 8"/>
          <p:cNvSpPr txBox="1">
            <a:spLocks noChangeArrowheads="1"/>
          </p:cNvSpPr>
          <p:nvPr/>
        </p:nvSpPr>
        <p:spPr bwMode="auto">
          <a:xfrm>
            <a:off x="2438400" y="4076700"/>
            <a:ext cx="32688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a typeface="Microsoft YaHei" pitchFamily="34" charset="-122"/>
              </a:rPr>
              <a:t>Thank </a:t>
            </a:r>
            <a:r>
              <a:rPr lang="en-US" sz="4800" b="1" dirty="0" smtClean="0">
                <a:solidFill>
                  <a:srgbClr val="FF0000"/>
                </a:solidFill>
                <a:ea typeface="Microsoft YaHei" pitchFamily="34" charset="-122"/>
              </a:rPr>
              <a:t>you</a:t>
            </a:r>
            <a:endParaRPr lang="zh-CN" altLang="en-US" sz="4800" b="1" dirty="0">
              <a:solidFill>
                <a:srgbClr val="FF0000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"/>
            <a:ext cx="6096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</a:t>
            </a:r>
          </a:p>
          <a:p>
            <a:r>
              <a:rPr lang="en-US" sz="40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Kitchen Garden</a:t>
            </a:r>
            <a:endParaRPr lang="mr-IN" sz="4000" b="1" dirty="0" smtClean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5400" b="1" dirty="0">
              <a:solidFill>
                <a:srgbClr val="7F40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955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/>
              <a:t> The state is promoting the concept of establishing kitchen gardens in </a:t>
            </a:r>
            <a:r>
              <a:rPr lang="en-US" sz="2400" b="1" dirty="0" smtClean="0"/>
              <a:t>schools. </a:t>
            </a:r>
            <a:r>
              <a:rPr lang="en-US" sz="2400" b="1" dirty="0" smtClean="0"/>
              <a:t>S</a:t>
            </a:r>
            <a:r>
              <a:rPr lang="en-US" sz="2400" b="1" dirty="0" smtClean="0"/>
              <a:t>o </a:t>
            </a:r>
            <a:r>
              <a:rPr lang="en-US" sz="2400" b="1" dirty="0" smtClean="0"/>
              <a:t>far in 10856 schools kitchen </a:t>
            </a:r>
            <a:r>
              <a:rPr lang="en-US" sz="2400" b="1" dirty="0" smtClean="0"/>
              <a:t>gardens </a:t>
            </a:r>
            <a:r>
              <a:rPr lang="en-US" sz="2400" b="1" dirty="0" smtClean="0"/>
              <a:t>are established and it is in progress in 6411 schools.  This year we propose to establish kitchen gardens in 20000 schools</a:t>
            </a:r>
            <a:r>
              <a:rPr lang="en-U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Schools with space </a:t>
            </a:r>
            <a:r>
              <a:rPr lang="en-US" sz="2400" b="1" dirty="0" smtClean="0"/>
              <a:t>constraint </a:t>
            </a:r>
            <a:r>
              <a:rPr lang="en-US" sz="2400" b="1" dirty="0" smtClean="0"/>
              <a:t>are </a:t>
            </a:r>
            <a:r>
              <a:rPr lang="en-US" sz="2400" b="1" dirty="0" smtClean="0"/>
              <a:t>encouraged </a:t>
            </a:r>
            <a:r>
              <a:rPr lang="en-US" sz="2400" b="1" dirty="0" smtClean="0"/>
              <a:t>to establish vertical kitchen garden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AWP&amp;B\Maharashtra\photo\K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"/>
            <a:ext cx="9144000" cy="5067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8763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ZPPS HASUR TAL. CHANDGAD  DIST- KOLHAPUR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related Kitchen Garden using compost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964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91000" y="4953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Bapuso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Hupare</a:t>
            </a:r>
            <a:r>
              <a:rPr lang="en-US" b="1" dirty="0" smtClean="0">
                <a:solidFill>
                  <a:srgbClr val="FFFF00"/>
                </a:solidFill>
              </a:rPr>
              <a:t> High school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Pattan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kodoli</a:t>
            </a:r>
            <a:r>
              <a:rPr lang="en-US" b="1" dirty="0" smtClean="0">
                <a:solidFill>
                  <a:srgbClr val="FFFF00"/>
                </a:solidFill>
              </a:rPr>
              <a:t> Tal </a:t>
            </a:r>
            <a:r>
              <a:rPr lang="en-US" b="1" dirty="0" err="1" smtClean="0">
                <a:solidFill>
                  <a:srgbClr val="FFFF00"/>
                </a:solidFill>
              </a:rPr>
              <a:t>Hatkanangale</a:t>
            </a:r>
            <a:r>
              <a:rPr lang="en-US" b="1" dirty="0" smtClean="0">
                <a:solidFill>
                  <a:srgbClr val="FFFF00"/>
                </a:solidFill>
              </a:rPr>
              <a:t> Dist. Kolhapur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57300"/>
            <a:ext cx="7162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Bhojan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</a:p>
          <a:p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Sneh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bhojan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community participation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Community provides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full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 or additional items on special occasions like birthdays, marriages, anniversaries , days of national importance and other local festivals etc</a:t>
            </a:r>
          </a:p>
          <a:p>
            <a:pPr>
              <a:buFont typeface="Arial" charset="0"/>
              <a:buChar char="•"/>
            </a:pP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No. of children benefited in the year 2018-19 : 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13,49,88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</TotalTime>
  <Pages>0</Pages>
  <Words>1192</Words>
  <Characters>0</Characters>
  <Application>Microsoft Office PowerPoint</Application>
  <DocSecurity>0</DocSecurity>
  <PresentationFormat>On-screen Show (16:10)</PresentationFormat>
  <Lines>0</Lines>
  <Paragraphs>238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1_Office 主题</vt:lpstr>
      <vt:lpstr>2_Office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6. Automated Monitoring system  (MDM Portal)</vt:lpstr>
      <vt:lpstr>Slide 18</vt:lpstr>
      <vt:lpstr>Points appreciated by Joint Review Mission </vt:lpstr>
      <vt:lpstr>Points appreciated by Joint Review Mission</vt:lpstr>
      <vt:lpstr>Points appreciated by Joint Review Mission</vt:lpstr>
      <vt:lpstr>Slide 22</vt:lpstr>
      <vt:lpstr>Innovative Interventions </vt:lpstr>
      <vt:lpstr>Issues for consideration </vt:lpstr>
      <vt:lpstr>Slide 25</vt:lpstr>
      <vt:lpstr>Slide 26</vt:lpstr>
      <vt:lpstr>Slide 27</vt:lpstr>
      <vt:lpstr>    Proposed AWP &amp; B 2019-20 (Central share)</vt:lpstr>
      <vt:lpstr>      Proposed AWP &amp; B 2019-20 (State share)</vt:lpstr>
      <vt:lpstr>Slide 30</vt:lpstr>
    </vt:vector>
  </TitlesOfParts>
  <Company>kingsoft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Yash</dc:creator>
  <cp:lastModifiedBy>SHREEE</cp:lastModifiedBy>
  <cp:revision>408</cp:revision>
  <cp:lastPrinted>2017-02-07T12:06:42Z</cp:lastPrinted>
  <dcterms:created xsi:type="dcterms:W3CDTF">2010-06-08T02:33:18Z</dcterms:created>
  <dcterms:modified xsi:type="dcterms:W3CDTF">2019-05-20T06:53:15Z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